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9" r:id="rId2"/>
    <p:sldId id="263" r:id="rId3"/>
    <p:sldId id="272" r:id="rId4"/>
    <p:sldId id="332" r:id="rId5"/>
    <p:sldId id="336" r:id="rId6"/>
    <p:sldId id="274" r:id="rId7"/>
    <p:sldId id="334" r:id="rId8"/>
    <p:sldId id="335" r:id="rId9"/>
    <p:sldId id="337" r:id="rId10"/>
    <p:sldId id="338" r:id="rId11"/>
    <p:sldId id="339" r:id="rId12"/>
    <p:sldId id="333" r:id="rId13"/>
    <p:sldId id="341" r:id="rId14"/>
    <p:sldId id="340" r:id="rId15"/>
    <p:sldId id="348" r:id="rId16"/>
    <p:sldId id="279" r:id="rId17"/>
    <p:sldId id="349" r:id="rId18"/>
    <p:sldId id="350" r:id="rId19"/>
    <p:sldId id="331" r:id="rId20"/>
    <p:sldId id="351" r:id="rId21"/>
    <p:sldId id="352" r:id="rId22"/>
    <p:sldId id="342" r:id="rId23"/>
    <p:sldId id="343" r:id="rId24"/>
    <p:sldId id="346" r:id="rId25"/>
    <p:sldId id="347" r:id="rId26"/>
    <p:sldId id="356" r:id="rId27"/>
    <p:sldId id="357" r:id="rId28"/>
    <p:sldId id="358" r:id="rId29"/>
    <p:sldId id="359" r:id="rId30"/>
    <p:sldId id="361" r:id="rId31"/>
    <p:sldId id="360" r:id="rId32"/>
    <p:sldId id="362" r:id="rId33"/>
    <p:sldId id="344" r:id="rId34"/>
    <p:sldId id="363" r:id="rId35"/>
    <p:sldId id="345" r:id="rId36"/>
    <p:sldId id="364" r:id="rId37"/>
    <p:sldId id="367" r:id="rId38"/>
    <p:sldId id="365" r:id="rId39"/>
    <p:sldId id="366" r:id="rId40"/>
    <p:sldId id="327" r:id="rId41"/>
    <p:sldId id="328" r:id="rId4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57068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B858597-80D1-4470-988A-7382AE747BD9}" type="datetimeFigureOut">
              <a:rPr lang="en-US" altLang="en-US"/>
              <a:pPr>
                <a:defRPr/>
              </a:pPr>
              <a:t>5/18/2015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E8A72C6-EA86-4AAA-9882-093768EE4B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3B05FDE-977C-49CE-AB20-F25E03390827}" type="datetimeFigureOut">
              <a:rPr lang="en-US" altLang="en-US"/>
              <a:pPr>
                <a:defRPr/>
              </a:pPr>
              <a:t>5/18/2015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B23CD91-CAFD-41FD-9356-C436823063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3CD91-CAFD-41FD-9356-C436823063F5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>
                <a:ea typeface="ＭＳ Ｐゴシック" pitchFamily="34" charset="-128"/>
              </a:rPr>
              <a:t>Backprop</a:t>
            </a:r>
          </a:p>
          <a:p>
            <a:r>
              <a:rPr lang="en-US" altLang="en-US" smtClean="0">
                <a:ea typeface="ＭＳ Ｐゴシック" pitchFamily="34" charset="-128"/>
              </a:rPr>
              <a:t>Bold driver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1E394D-8DB8-4D0C-8D7C-74E1AD347AD1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719638" y="238125"/>
            <a:ext cx="1689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34E01E6-3C4D-48EE-B093-AF4FCDB55E9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A58E5F2-0D9C-4D7D-BA21-E411EB7A2EF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28" name="Picture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3363" y="238125"/>
            <a:ext cx="1689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5A2F56-D1A0-4608-8B5A-D761B6F7CF83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EF39716-8626-41D9-8121-80F5993F9A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3" r:id="rId3"/>
    <p:sldLayoutId id="2147483714" r:id="rId4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 bwMode="auto">
          <a:xfrm>
            <a:off x="-12700" y="0"/>
            <a:ext cx="9144000" cy="5143500"/>
          </a:xfrm>
          <a:noFill/>
          <a:ln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24552" y="1041400"/>
            <a:ext cx="450674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4855778" y="1531938"/>
            <a:ext cx="4275521" cy="1811337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Simultaneous Localization And Mapping on 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 Integrated Mobile Platform</a:t>
            </a:r>
            <a:endParaRPr lang="en-US" sz="1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4855779" y="3481388"/>
            <a:ext cx="1782762" cy="6223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Agraj Jain</a:t>
            </a:r>
          </a:p>
          <a:p>
            <a:pPr marL="0" indent="0" eaLnBrk="1" hangingPunct="1">
              <a:spcBef>
                <a:spcPct val="0"/>
              </a:spcBef>
            </a:pPr>
            <a:endParaRPr lang="en-US" altLang="en-US" dirty="0" smtClean="0">
              <a:ea typeface="ＭＳ Ｐゴシック" pitchFamily="34" charset="-128"/>
            </a:endParaRPr>
          </a:p>
          <a:p>
            <a:pPr marL="0" indent="0" eaLnBrk="1" hangingPunct="1">
              <a:spcBef>
                <a:spcPct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Advisor: Dr. Farshad Khorrami</a:t>
            </a:r>
          </a:p>
          <a:p>
            <a:pPr marL="0" indent="0" eaLnBrk="1" hangingPunct="1">
              <a:spcBef>
                <a:spcPct val="0"/>
              </a:spcBef>
            </a:pPr>
            <a:r>
              <a:rPr lang="en-US" altLang="en-US" dirty="0" smtClean="0">
                <a:ea typeface="ＭＳ Ｐゴシック" pitchFamily="34" charset="-128"/>
              </a:rPr>
              <a:t>5/18/2015</a:t>
            </a:r>
          </a:p>
        </p:txBody>
      </p:sp>
      <p:pic>
        <p:nvPicPr>
          <p:cNvPr id="512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5779" y="1338263"/>
            <a:ext cx="1689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5214" y="1029297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Prediction equations:</a:t>
            </a:r>
            <a:endParaRPr lang="en-US" sz="2000" dirty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980" y="1429407"/>
            <a:ext cx="4851207" cy="132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277" y="2758966"/>
            <a:ext cx="3248434" cy="174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7594" y="1029297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Correction equations:</a:t>
            </a:r>
            <a:endParaRPr lang="en-US" sz="2000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193" y="1588773"/>
            <a:ext cx="5382760" cy="60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2704" y="2511654"/>
            <a:ext cx="5256249" cy="1503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327" y="1429407"/>
            <a:ext cx="3684994" cy="23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7594" y="1029297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Correction equations: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77386" y="1030408"/>
            <a:ext cx="553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Extended Kalman Filter based SLAM</a:t>
            </a:r>
            <a:endParaRPr lang="en-US" b="1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952" y="2717514"/>
            <a:ext cx="63246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88276" y="1923788"/>
            <a:ext cx="7423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vector is a combination of Robot pose and 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683" y="1860331"/>
            <a:ext cx="3290903" cy="59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3683" y="1177159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Equations: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072" y="2701159"/>
            <a:ext cx="4937440" cy="59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6711" y="2493056"/>
            <a:ext cx="1527372" cy="19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1393" y="1515928"/>
            <a:ext cx="6532179" cy="261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827" y="883264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Correction Equations: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5E793A-F1A7-4A7E-B780-49F5D7008DF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47750" y="2136775"/>
            <a:ext cx="7273925" cy="12033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Integrated Mobile Platform:</a:t>
            </a:r>
            <a:endParaRPr lang="en-US" altLang="en-US" sz="3600" dirty="0" smtClean="0">
              <a:solidFill>
                <a:schemeClr val="bg1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b="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Design and Implementation</a:t>
            </a:r>
            <a:endParaRPr lang="en-US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E00EBB6-4ED6-4EF0-9543-373BE11F8AF5}" type="datetime1">
              <a:rPr lang="en-US" altLang="en-US" smtClean="0"/>
              <a:t>5/18/2015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192514" name="Picture 2" descr="D:\THESIS\Images\Platform\IMP_col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141" y="1556186"/>
            <a:ext cx="5708582" cy="321107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12276" y="862243"/>
            <a:ext cx="46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Integrated Mobile Platform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93540" name="Picture 4" descr="D:\THESIS\Images\Platform\IMPt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459316" y="1776758"/>
            <a:ext cx="2936035" cy="2808890"/>
          </a:xfrm>
          <a:prstGeom prst="rect">
            <a:avLst/>
          </a:prstGeom>
          <a:noFill/>
        </p:spPr>
      </p:pic>
      <p:pic>
        <p:nvPicPr>
          <p:cNvPr id="193543" name="Picture 7" descr="D:\THESIS\Images\Platform\IMPs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7881" y="1713186"/>
            <a:ext cx="4837659" cy="29360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069021" y="9778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Mechanical Design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CustomShape 2"/>
          <p:cNvSpPr/>
          <p:nvPr/>
        </p:nvSpPr>
        <p:spPr>
          <a:xfrm>
            <a:off x="723900" y="1427163"/>
            <a:ext cx="8193088" cy="37163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AutoPilot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(IMU, pressure sensor, temperature sensor)</a:t>
            </a: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ODROID-XU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computer</a:t>
            </a: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 3 Miniature Absolute Magnetic Shaft Encoders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Leapord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Imaging 5MP Camera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Hokuyo-URG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LIDAR</a:t>
            </a: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TP-Link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Nano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Wireless Module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ts val="800"/>
              </a:spcBef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XBEE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Wireless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Radio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4607" y="767650"/>
            <a:ext cx="5186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Computational and Sensory Payload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1650" y="1187669"/>
            <a:ext cx="4594225" cy="329701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SzPct val="100000"/>
              <a:defRPr/>
            </a:pPr>
            <a:r>
              <a:rPr lang="en-US" sz="2200" dirty="0" smtClean="0">
                <a:cs typeface="Arial"/>
              </a:rPr>
              <a:t>Overview of Presentation</a:t>
            </a:r>
            <a:endParaRPr lang="en-US" sz="2200" dirty="0">
              <a:cs typeface="Arial"/>
            </a:endParaRPr>
          </a:p>
          <a:p>
            <a:pPr marL="571500" indent="-5715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0" dirty="0" smtClean="0">
                <a:solidFill>
                  <a:srgbClr val="000000"/>
                </a:solidFill>
              </a:rPr>
              <a:t>Overview </a:t>
            </a:r>
            <a:r>
              <a:rPr lang="en-US" sz="2200" b="0" dirty="0" smtClean="0">
                <a:solidFill>
                  <a:srgbClr val="000000"/>
                </a:solidFill>
              </a:rPr>
              <a:t>of SLAM</a:t>
            </a:r>
            <a:endParaRPr lang="en-US" sz="2200" b="0" dirty="0"/>
          </a:p>
          <a:p>
            <a:pPr marL="571500" indent="-5715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0" dirty="0" smtClean="0">
                <a:solidFill>
                  <a:srgbClr val="000000"/>
                </a:solidFill>
              </a:rPr>
              <a:t>Design of the Integrated Mobile Platform</a:t>
            </a:r>
            <a:endParaRPr lang="en-US" sz="2200" b="0" dirty="0"/>
          </a:p>
          <a:p>
            <a:pPr marL="571500" indent="-5715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0" dirty="0" smtClean="0">
                <a:solidFill>
                  <a:srgbClr val="000000"/>
                </a:solidFill>
              </a:rPr>
              <a:t>Feature Detection Algorithms</a:t>
            </a:r>
            <a:endParaRPr lang="en-US" sz="2200" b="0" dirty="0"/>
          </a:p>
          <a:p>
            <a:pPr marL="571500" indent="-5715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0" dirty="0" smtClean="0">
                <a:solidFill>
                  <a:srgbClr val="000000"/>
                </a:solidFill>
              </a:rPr>
              <a:t>Results</a:t>
            </a:r>
            <a:endParaRPr lang="en-US" sz="2200" b="0" dirty="0"/>
          </a:p>
          <a:p>
            <a:pPr marL="571500" indent="-5715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b="0" dirty="0" smtClean="0">
                <a:solidFill>
                  <a:srgbClr val="000000"/>
                </a:solidFill>
              </a:rPr>
              <a:t>Concluding Remarks</a:t>
            </a:r>
            <a:endParaRPr lang="en-US" sz="2200" b="0" dirty="0"/>
          </a:p>
          <a:p>
            <a:pPr eaLnBrk="1" hangingPunct="1">
              <a:defRPr/>
            </a:pPr>
            <a:endParaRPr lang="en-US" b="0" dirty="0"/>
          </a:p>
        </p:txBody>
      </p:sp>
      <p:sp>
        <p:nvSpPr>
          <p:cNvPr id="6147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Overview</a:t>
            </a:r>
          </a:p>
        </p:txBody>
      </p:sp>
      <p:sp>
        <p:nvSpPr>
          <p:cNvPr id="6148" name="Date Placeholder 3"/>
          <p:cNvSpPr>
            <a:spLocks noGrp="1"/>
          </p:cNvSpPr>
          <p:nvPr>
            <p:ph type="dt" sz="quarter" idx="14"/>
          </p:nvPr>
        </p:nvSpPr>
        <p:spPr bwMode="auto">
          <a:xfrm>
            <a:off x="457200" y="4767263"/>
            <a:ext cx="7772400" cy="27463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3A5D954-8C9C-4E20-A199-939DF36B7EB0}" type="datetime1">
              <a:rPr lang="en-US" altLang="en-US" smtClean="0">
                <a:latin typeface="Arial" charset="0"/>
              </a:rPr>
              <a:t>5/18/2015</a:t>
            </a:fld>
            <a:endParaRPr lang="en-US" altLang="en-US" dirty="0" smtClean="0">
              <a:latin typeface="Arial" charset="0"/>
            </a:endParaRPr>
          </a:p>
        </p:txBody>
      </p:sp>
      <p:sp>
        <p:nvSpPr>
          <p:cNvPr id="6149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90A6DCE-CC98-41EA-B65D-95785117A667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6150" name="Content Placeholder 7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 bwMode="auto">
          <a:xfrm>
            <a:off x="5095875" y="1776363"/>
            <a:ext cx="4002088" cy="225117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662" y="846885"/>
            <a:ext cx="6773917" cy="419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195586" name="Picture 2" descr="D:\THESIS\Images\Platform\power_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490" y="1290666"/>
            <a:ext cx="6646739" cy="44309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20316" y="829001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Routing Diagram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5E793A-F1A7-4A7E-B780-49F5D7008DF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47750" y="2136775"/>
            <a:ext cx="7273925" cy="12033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Feature Detection with LIDAR</a:t>
            </a:r>
            <a:endParaRPr lang="en-US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E00EBB6-4ED6-4EF0-9543-373BE11F8AF5}" type="datetime1">
              <a:rPr lang="en-US" altLang="en-US" smtClean="0"/>
              <a:t>5/18/2015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339255" y="228989"/>
            <a:ext cx="3578197" cy="265113"/>
          </a:xfrm>
        </p:spPr>
        <p:txBody>
          <a:bodyPr/>
          <a:lstStyle/>
          <a:p>
            <a:r>
              <a:rPr lang="en-US" dirty="0" smtClean="0"/>
              <a:t>Point Features: A simplistic approach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17702" y="914795"/>
            <a:ext cx="568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 Features: A simplistic approach</a:t>
            </a:r>
            <a:endParaRPr lang="en-US" b="1" dirty="0"/>
          </a:p>
        </p:txBody>
      </p:sp>
      <p:pic>
        <p:nvPicPr>
          <p:cNvPr id="199682" name="Picture 2" descr="D:\THESIS\Images\Spike\3d_vre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179" y="2168471"/>
            <a:ext cx="3068928" cy="2393878"/>
          </a:xfrm>
          <a:prstGeom prst="rect">
            <a:avLst/>
          </a:prstGeom>
          <a:noFill/>
        </p:spPr>
      </p:pic>
      <p:pic>
        <p:nvPicPr>
          <p:cNvPr id="199683" name="Picture 3" descr="D:\THESIS\Images\Spike\arena_vre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9255" y="2160218"/>
            <a:ext cx="2395326" cy="240213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73762" y="1440312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Arena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2717" y="228989"/>
            <a:ext cx="4124735" cy="265113"/>
          </a:xfrm>
        </p:spPr>
        <p:txBody>
          <a:bodyPr/>
          <a:lstStyle/>
          <a:p>
            <a:r>
              <a:rPr lang="en-US" dirty="0" smtClean="0"/>
              <a:t>Point Features: A simplistic approach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200707" name="Picture 3" descr="D:\THESIS\Images\Spike\Vrep_cylinde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1103" y="811417"/>
            <a:ext cx="4520967" cy="395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76193" y="228989"/>
            <a:ext cx="3641259" cy="265113"/>
          </a:xfrm>
        </p:spPr>
        <p:txBody>
          <a:bodyPr/>
          <a:lstStyle/>
          <a:p>
            <a:r>
              <a:rPr lang="en-US" dirty="0" smtClean="0"/>
              <a:t>Point Features: A simplistic approach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201730" name="Picture 2" descr="D:\THESIS\Images\Spike\overhe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4278" y="1765738"/>
            <a:ext cx="6301694" cy="30015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82061" y="1009388"/>
            <a:ext cx="3518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World Environment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918841" y="228989"/>
            <a:ext cx="3998611" cy="265113"/>
          </a:xfrm>
        </p:spPr>
        <p:txBody>
          <a:bodyPr/>
          <a:lstStyle/>
          <a:p>
            <a:r>
              <a:rPr lang="en-US" dirty="0" smtClean="0"/>
              <a:t>Point Features: A simplistic approach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202754" name="Picture 2" descr="D:\THESIS\Images\Spike\spike_cyl_badP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792" y="1704045"/>
            <a:ext cx="3096330" cy="3010830"/>
          </a:xfrm>
          <a:prstGeom prst="rect">
            <a:avLst/>
          </a:prstGeom>
          <a:noFill/>
        </p:spPr>
      </p:pic>
      <p:pic>
        <p:nvPicPr>
          <p:cNvPr id="202755" name="Picture 3" descr="D:\THESIS\Images\Spike\spike_cyl_ba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143" y="1668199"/>
            <a:ext cx="3338706" cy="30466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68876" y="956836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Spurious Cylinders Seen with Simplistic approach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4112249" cy="3131018"/>
          </a:xfrm>
        </p:spPr>
        <p:txBody>
          <a:bodyPr/>
          <a:lstStyle/>
          <a:p>
            <a:r>
              <a:rPr lang="en-US" b="0" dirty="0" smtClean="0"/>
              <a:t>Filters added: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Minimum non-zero point count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Approximate angular width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Sufficient curvature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65683" y="228989"/>
            <a:ext cx="3651769" cy="265113"/>
          </a:xfrm>
        </p:spPr>
        <p:txBody>
          <a:bodyPr/>
          <a:lstStyle/>
          <a:p>
            <a:r>
              <a:rPr lang="en-US" dirty="0" smtClean="0"/>
              <a:t>Point Features: A simplistic approach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28193" y="883264"/>
            <a:ext cx="415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Modifications to the algorithm</a:t>
            </a:r>
            <a:endParaRPr lang="en-US" dirty="0"/>
          </a:p>
        </p:txBody>
      </p:sp>
      <p:pic>
        <p:nvPicPr>
          <p:cNvPr id="203778" name="Picture 2" descr="D:\THESIS\Images\Spike\spike_goo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4100" y="1394775"/>
            <a:ext cx="3378200" cy="337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Linear Feature Extraction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71382" y="967346"/>
            <a:ext cx="398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Feature Extraction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1461728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RANSAC based algorithm</a:t>
            </a:r>
            <a:endParaRPr lang="en-US" dirty="0"/>
          </a:p>
        </p:txBody>
      </p:sp>
      <p:pic>
        <p:nvPicPr>
          <p:cNvPr id="9" name="Picture 2" descr="D:\THESIS\Images\Spike\overhe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2217682"/>
            <a:ext cx="4788418" cy="2280745"/>
          </a:xfrm>
          <a:prstGeom prst="rect">
            <a:avLst/>
          </a:prstGeom>
          <a:noFill/>
        </p:spPr>
      </p:pic>
      <p:pic>
        <p:nvPicPr>
          <p:cNvPr id="204803" name="Picture 3" descr="D:\THESIS\Images\Ransac\ransac_goo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4283" y="2112455"/>
            <a:ext cx="2186400" cy="2186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Linear Feature Extraction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18593" y="998877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Drawbacks of RANSAC based algorithm</a:t>
            </a:r>
            <a:endParaRPr lang="en-US" dirty="0"/>
          </a:p>
        </p:txBody>
      </p:sp>
      <p:pic>
        <p:nvPicPr>
          <p:cNvPr id="205826" name="Picture 2" descr="D:\THESIS\Images\Ransac\ransac_b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737" y="1460542"/>
            <a:ext cx="3186951" cy="3072907"/>
          </a:xfrm>
          <a:prstGeom prst="rect">
            <a:avLst/>
          </a:prstGeom>
          <a:noFill/>
        </p:spPr>
      </p:pic>
      <p:pic>
        <p:nvPicPr>
          <p:cNvPr id="205827" name="Picture 3" descr="D:\THESIS\Images\Ransac\ransac_bad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9936" y="1460542"/>
            <a:ext cx="3247495" cy="3142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AB61AD-D2FB-4A85-A4D9-6CBB40C8C5C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816225" y="1828800"/>
            <a:ext cx="3736975" cy="12033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Overview of SLAM</a:t>
            </a:r>
            <a:endParaRPr lang="en-US" altLang="en-US" sz="3600" b="0" dirty="0" smtClean="0">
              <a:solidFill>
                <a:schemeClr val="bg1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89F5C909-B617-4577-B199-CF64F129E8AC}" type="datetime1">
              <a:rPr lang="en-US" altLang="en-US" smtClean="0"/>
              <a:t>5/18/2015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Linear Feature Extraction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71382" y="967346"/>
            <a:ext cx="398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Feature Extraction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32795" y="1461728"/>
            <a:ext cx="507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HOUGH Transform based algorithm</a:t>
            </a:r>
            <a:endParaRPr lang="en-US" dirty="0"/>
          </a:p>
        </p:txBody>
      </p:sp>
      <p:pic>
        <p:nvPicPr>
          <p:cNvPr id="9" name="Picture 2" descr="D:\THESIS\Images\Spike\overhe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2217682"/>
            <a:ext cx="4788418" cy="2280745"/>
          </a:xfrm>
          <a:prstGeom prst="rect">
            <a:avLst/>
          </a:prstGeom>
          <a:noFill/>
        </p:spPr>
      </p:pic>
      <p:pic>
        <p:nvPicPr>
          <p:cNvPr id="204803" name="Picture 3" descr="D:\THESIS\Images\Ransac\ransac_goo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4283" y="2112455"/>
            <a:ext cx="2186400" cy="2186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Linear Feature Extraction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3289" y="1082566"/>
            <a:ext cx="6499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1 of Robustness of Hough Transform</a:t>
            </a:r>
            <a:endParaRPr lang="en-US" dirty="0"/>
          </a:p>
        </p:txBody>
      </p:sp>
      <p:pic>
        <p:nvPicPr>
          <p:cNvPr id="206850" name="Picture 2" descr="D:\THESIS\Images\Ransac\overhead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91376"/>
            <a:ext cx="3664585" cy="2748438"/>
          </a:xfrm>
          <a:prstGeom prst="rect">
            <a:avLst/>
          </a:prstGeom>
          <a:noFill/>
        </p:spPr>
      </p:pic>
      <p:pic>
        <p:nvPicPr>
          <p:cNvPr id="206851" name="Picture 3" descr="D:\THESIS\Images\Ransac\hough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6074" y="1691376"/>
            <a:ext cx="2580271" cy="2580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Linear Feature Extraction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3289" y="1082566"/>
            <a:ext cx="6499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 of Robustness of Hough Transform</a:t>
            </a:r>
            <a:endParaRPr lang="en-US" dirty="0"/>
          </a:p>
        </p:txBody>
      </p:sp>
      <p:pic>
        <p:nvPicPr>
          <p:cNvPr id="206850" name="Picture 2" descr="D:\THESIS\Images\Ransac\overhead2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91376"/>
            <a:ext cx="3664584" cy="2748438"/>
          </a:xfrm>
          <a:prstGeom prst="rect">
            <a:avLst/>
          </a:prstGeom>
          <a:noFill/>
        </p:spPr>
      </p:pic>
      <p:pic>
        <p:nvPicPr>
          <p:cNvPr id="206851" name="Picture 3" descr="D:\THESIS\Images\Ransac\hough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06074" y="1691376"/>
            <a:ext cx="2580271" cy="25802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5E793A-F1A7-4A7E-B780-49F5D7008DFD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047750" y="2136775"/>
            <a:ext cx="7273925" cy="12033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Results</a:t>
            </a:r>
            <a:endParaRPr lang="en-US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E00EBB6-4ED6-4EF0-9543-373BE11F8AF5}" type="datetime1">
              <a:rPr lang="en-US" altLang="en-US" smtClean="0"/>
              <a:t>5/18/2015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49366" y="851733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Modular Implementation of SLAM</a:t>
            </a:r>
            <a:endParaRPr lang="en-US" dirty="0"/>
          </a:p>
        </p:txBody>
      </p:sp>
      <p:pic>
        <p:nvPicPr>
          <p:cNvPr id="208898" name="Picture 2" descr="D:\THESIS\Images\Results\slam_proc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9366" y="1313398"/>
            <a:ext cx="5039710" cy="37247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207874" name="Picture 2" descr="D:\THESIS\Images\Results\overhead_pat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5400000">
            <a:off x="3035273" y="-372637"/>
            <a:ext cx="3215594" cy="70642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812635" y="923053"/>
            <a:ext cx="5662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reconstructed by overhead camera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209922" name="Picture 2" descr="D:\THESIS\Images\Results\cylind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368" y="1199055"/>
            <a:ext cx="2305706" cy="3842845"/>
          </a:xfrm>
          <a:prstGeom prst="rect">
            <a:avLst/>
          </a:prstGeom>
          <a:noFill/>
        </p:spPr>
      </p:pic>
      <p:pic>
        <p:nvPicPr>
          <p:cNvPr id="7" name="Picture 2" descr="D:\THESIS\Images\Results\cylinde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71611" y="1199056"/>
            <a:ext cx="2305706" cy="3842843"/>
          </a:xfrm>
          <a:prstGeom prst="rect">
            <a:avLst/>
          </a:prstGeom>
          <a:noFill/>
        </p:spPr>
      </p:pic>
      <p:pic>
        <p:nvPicPr>
          <p:cNvPr id="8" name="Picture 2" descr="D:\THESIS\Images\Results\cylinder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76711" y="1199056"/>
            <a:ext cx="2305706" cy="384284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41733" y="809691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Point Features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15559" y="80969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Features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337738" y="809691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in combination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46964"/>
            <a:ext cx="4009697" cy="142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79013"/>
            <a:ext cx="4009697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7549" y="1246964"/>
            <a:ext cx="4219903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88579" y="819448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Individual Feature detectors: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37639" y="846854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detectors in combination: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97548" y="3580589"/>
            <a:ext cx="421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Error reduction in end position of the robot: </a:t>
            </a:r>
          </a:p>
          <a:p>
            <a:r>
              <a:rPr lang="en-US" sz="1800" dirty="0" smtClean="0"/>
              <a:t>80% compared to point features</a:t>
            </a:r>
          </a:p>
          <a:p>
            <a:r>
              <a:rPr lang="en-US" sz="1800" dirty="0" smtClean="0"/>
              <a:t>47.5% compared to linear features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210946" name="Picture 2" descr="D:\THESIS\Images\Results\cor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421" y="1809977"/>
            <a:ext cx="2897925" cy="217344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49517" y="956836"/>
            <a:ext cx="492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SLAM in uncontrolled Environment</a:t>
            </a:r>
            <a:endParaRPr lang="en-US" dirty="0"/>
          </a:p>
        </p:txBody>
      </p:sp>
      <p:pic>
        <p:nvPicPr>
          <p:cNvPr id="210947" name="Picture 3" descr="D:\THESIS\Images\Results\corr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809750"/>
            <a:ext cx="2874251" cy="2155688"/>
          </a:xfrm>
          <a:prstGeom prst="rect">
            <a:avLst/>
          </a:prstGeom>
          <a:noFill/>
        </p:spPr>
      </p:pic>
      <p:pic>
        <p:nvPicPr>
          <p:cNvPr id="210948" name="Picture 4" descr="D:\THESIS\Images\Results\corr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6711" y="1827733"/>
            <a:ext cx="2874251" cy="2155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965434"/>
            <a:ext cx="4007146" cy="903890"/>
          </a:xfrm>
        </p:spPr>
        <p:txBody>
          <a:bodyPr/>
          <a:lstStyle/>
          <a:p>
            <a:r>
              <a:rPr lang="en-US" dirty="0" smtClean="0"/>
              <a:t>Reconstructed path using SLAM with linear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Results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211970" name="Picture 2" descr="D:\THESIS\Images\Results\big_ru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5730" y="749355"/>
            <a:ext cx="2575527" cy="42925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861848"/>
            <a:ext cx="8229600" cy="620111"/>
          </a:xfrm>
        </p:spPr>
        <p:txBody>
          <a:bodyPr/>
          <a:lstStyle/>
          <a:p>
            <a:pPr algn="ctr"/>
            <a:r>
              <a:rPr lang="en-US" sz="2400" dirty="0" smtClean="0"/>
              <a:t>SLAM PROCESS</a:t>
            </a:r>
            <a:endParaRPr lang="en-US" sz="2400" dirty="0"/>
          </a:p>
        </p:txBody>
      </p:sp>
      <p:pic>
        <p:nvPicPr>
          <p:cNvPr id="7" name="Content Placeholder 6" descr="SLAM_diagram.png"/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457200" y="1567235"/>
            <a:ext cx="8444148" cy="314763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4"/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0245EB-5126-46C8-ADB7-4B1CCCD238B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425700" y="2401888"/>
            <a:ext cx="4699000" cy="4572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smtClean="0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Concluding Remarks</a:t>
            </a:r>
            <a:endParaRPr lang="en-US" altLang="en-US" sz="3600" b="0" dirty="0" smtClean="0">
              <a:solidFill>
                <a:schemeClr val="bg1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52F3E6A-33C8-4C16-A475-CB0BA15AF807}" type="datetime1">
              <a:rPr lang="en-US" altLang="en-US" smtClean="0"/>
              <a:t>5/18/2015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5834063" y="228600"/>
            <a:ext cx="3082925" cy="265113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Concluding Remarks</a:t>
            </a:r>
          </a:p>
        </p:txBody>
      </p:sp>
      <p:sp>
        <p:nvSpPr>
          <p:cNvPr id="104451" name="Date Placeholder 3"/>
          <p:cNvSpPr>
            <a:spLocks noGrp="1"/>
          </p:cNvSpPr>
          <p:nvPr>
            <p:ph type="dt" sz="quarter" idx="15"/>
          </p:nvPr>
        </p:nvSpPr>
        <p:spPr bwMode="auto">
          <a:xfrm>
            <a:off x="457200" y="4767263"/>
            <a:ext cx="7902575" cy="27463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44E3CBB-97B2-4369-A4BC-17BBFBE5202C}" type="datetime1">
              <a:rPr lang="en-US" altLang="en-US" smtClean="0">
                <a:latin typeface="Arial" charset="0"/>
              </a:rPr>
              <a:t>5/18/2015</a:t>
            </a:fld>
            <a:r>
              <a:rPr lang="en-US" altLang="en-US" smtClean="0">
                <a:latin typeface="Arial" charset="0"/>
              </a:rPr>
              <a:t> </a:t>
            </a:r>
            <a:r>
              <a:rPr lang="en-US" altLang="en-US" smtClean="0">
                <a:latin typeface="Arial" charset="0"/>
              </a:rPr>
              <a:t>: Design and Control of the BlueFoot Platform</a:t>
            </a:r>
          </a:p>
        </p:txBody>
      </p:sp>
      <p:sp>
        <p:nvSpPr>
          <p:cNvPr id="104452" name="Slide Number Placeholder 4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0EEBD1-4DCE-474A-A20A-06E4A20DEE0A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2" name="Rectangle 11"/>
          <p:cNvSpPr/>
          <p:nvPr/>
        </p:nvSpPr>
        <p:spPr>
          <a:xfrm>
            <a:off x="457200" y="1250731"/>
            <a:ext cx="8459788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2200" b="1" dirty="0">
                <a:latin typeface="Arial" panose="020B0604020202020204" pitchFamily="34" charset="0"/>
              </a:rPr>
              <a:t>Future Directions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latin typeface="Arial" panose="020B0604020202020204" pitchFamily="34" charset="0"/>
              </a:rPr>
              <a:t>Robust algorithms for point feature extraction</a:t>
            </a: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latin typeface="Arial" panose="020B0604020202020204" pitchFamily="34" charset="0"/>
              </a:rPr>
              <a:t>Fusing Camera and LIDAR data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latin typeface="Arial" panose="020B0604020202020204" pitchFamily="34" charset="0"/>
              </a:rPr>
              <a:t>Implementing SLAM in real time.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latin typeface="Arial" panose="020B0604020202020204" pitchFamily="34" charset="0"/>
              </a:rPr>
              <a:t>Using robust feature detectors for generic features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293225-7332-4D88-93CF-D5FCFBE8BA7A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4E01E6-3C4D-48EE-B093-AF4FCDB55E9A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925701"/>
            <a:ext cx="8460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Gaussian Filters</a:t>
            </a:r>
            <a:endParaRPr lang="en-US" b="1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61" y="1576552"/>
            <a:ext cx="3565977" cy="8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1" name="Picture 3" descr="D:\THESIS\Images\slam\Gaussian_2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7679" y="1387366"/>
            <a:ext cx="3971041" cy="303157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57199" y="2587385"/>
            <a:ext cx="3746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</a:t>
            </a:r>
            <a:r>
              <a:rPr lang="en-US" dirty="0" smtClean="0"/>
              <a:t>values assumed to have </a:t>
            </a:r>
            <a:r>
              <a:rPr lang="en-US" dirty="0" smtClean="0"/>
              <a:t>normal </a:t>
            </a:r>
            <a:r>
              <a:rPr lang="en-US" dirty="0" err="1" smtClean="0"/>
              <a:t>p.d.f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Robot pose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Environmental Features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Control inputs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Measurements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Overview of SLAM</a:t>
            </a:r>
            <a:endParaRPr lang="en-US" dirty="0"/>
          </a:p>
        </p:txBody>
      </p:sp>
      <p:sp>
        <p:nvSpPr>
          <p:cNvPr id="19459" name="Date Placeholder 3"/>
          <p:cNvSpPr>
            <a:spLocks noGrp="1"/>
          </p:cNvSpPr>
          <p:nvPr>
            <p:ph type="dt" sz="quarter" idx="15"/>
          </p:nvPr>
        </p:nvSpPr>
        <p:spPr bwMode="auto">
          <a:xfrm>
            <a:off x="457200" y="4767263"/>
            <a:ext cx="7902575" cy="27463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CBBEFCF-691F-4BCA-A88F-D99978CB1B0C}" type="datetime1">
              <a:rPr lang="en-US" altLang="en-US" smtClean="0">
                <a:latin typeface="Arial" charset="0"/>
              </a:rPr>
              <a:t>5/18/2015</a:t>
            </a:fld>
            <a:endParaRPr lang="en-US" altLang="en-US" dirty="0" smtClean="0">
              <a:latin typeface="Arial" charset="0"/>
            </a:endParaRP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D64CBC-2E7D-40D7-BB5D-5960E80D614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1" y="97746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KALMAN FILTER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9090" y="1670786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System Dynamics:</a:t>
            </a:r>
            <a:endParaRPr lang="en-US" sz="2000" dirty="0"/>
          </a:p>
        </p:txBody>
      </p:sp>
      <p:pic>
        <p:nvPicPr>
          <p:cNvPr id="8" name="Picture 7" descr="linearsyste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13" y="2070897"/>
            <a:ext cx="3321404" cy="367504"/>
          </a:xfrm>
          <a:prstGeom prst="rect">
            <a:avLst/>
          </a:prstGeom>
        </p:spPr>
      </p:pic>
      <p:pic>
        <p:nvPicPr>
          <p:cNvPr id="10" name="Picture 9" descr="linearsyst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32" y="2607822"/>
            <a:ext cx="1705934" cy="345585"/>
          </a:xfrm>
          <a:prstGeom prst="rect">
            <a:avLst/>
          </a:prstGeom>
        </p:spPr>
      </p:pic>
      <p:pic>
        <p:nvPicPr>
          <p:cNvPr id="12" name="Picture 11" descr="predictionGau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32" y="3420079"/>
            <a:ext cx="1712910" cy="845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90" y="3019969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Noise Covariance: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5214" y="1429407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Prediction equations:</a:t>
            </a:r>
            <a:endParaRPr lang="en-US" sz="2000" dirty="0"/>
          </a:p>
        </p:txBody>
      </p:sp>
      <p:pic>
        <p:nvPicPr>
          <p:cNvPr id="185346" name="Picture 2" descr="D:\THESIS\Images\slam\kalPredi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9054" y="2022913"/>
            <a:ext cx="4294146" cy="19995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Overview of SLAM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287D3CA-1404-4069-AEF1-CF1B9F422FE7}" type="datetime1">
              <a:rPr lang="en-US" altLang="en-US" smtClean="0"/>
              <a:t>5/18/2015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58E5F2-0D9C-4D7D-BA21-E411EB7A2EF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5214" y="1429407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Correction equations:</a:t>
            </a:r>
            <a:endParaRPr lang="en-US" sz="2000" dirty="0"/>
          </a:p>
        </p:txBody>
      </p:sp>
      <p:pic>
        <p:nvPicPr>
          <p:cNvPr id="185346" name="Picture 2" descr="D:\THESIS\Images\slam\kalPredict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63723" y="1976662"/>
            <a:ext cx="5550427" cy="2380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6176963" y="228600"/>
            <a:ext cx="2740025" cy="265113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Overview of SLAM</a:t>
            </a:r>
            <a:endParaRPr lang="en-US" dirty="0"/>
          </a:p>
        </p:txBody>
      </p:sp>
      <p:sp>
        <p:nvSpPr>
          <p:cNvPr id="19459" name="Date Placeholder 3"/>
          <p:cNvSpPr>
            <a:spLocks noGrp="1"/>
          </p:cNvSpPr>
          <p:nvPr>
            <p:ph type="dt" sz="quarter" idx="15"/>
          </p:nvPr>
        </p:nvSpPr>
        <p:spPr bwMode="auto">
          <a:xfrm>
            <a:off x="457200" y="4767263"/>
            <a:ext cx="7902575" cy="27463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CBBEFCF-691F-4BCA-A88F-D99978CB1B0C}" type="datetime1">
              <a:rPr lang="en-US" altLang="en-US" smtClean="0">
                <a:latin typeface="Arial" charset="0"/>
              </a:rPr>
              <a:t>5/18/2015</a:t>
            </a:fld>
            <a:endParaRPr lang="en-US" altLang="en-US" dirty="0" smtClean="0">
              <a:latin typeface="Arial" charset="0"/>
            </a:endParaRP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D64CBC-2E7D-40D7-BB5D-5960E80D614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1" y="97746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EXTENDED KALMAN FILTER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9090" y="1670786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System Dynamics:</a:t>
            </a:r>
            <a:endParaRPr lang="en-US" sz="2000" dirty="0"/>
          </a:p>
        </p:txBody>
      </p:sp>
      <p:pic>
        <p:nvPicPr>
          <p:cNvPr id="12" name="Picture 11" descr="predictionGau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32" y="3420079"/>
            <a:ext cx="1712910" cy="845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90" y="3019969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Noise Covariance:</a:t>
            </a:r>
            <a:endParaRPr lang="en-US" sz="2000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9452" y="1815865"/>
            <a:ext cx="2771445" cy="11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YU Schools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7468</TotalTime>
  <Words>511</Words>
  <Application>Microsoft Office PowerPoint</Application>
  <PresentationFormat>On-screen Show (16:9)</PresentationFormat>
  <Paragraphs>199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NYU Schools Master Template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New York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Agraj Jain</dc:creator>
  <cp:lastModifiedBy>Agraj Jain</cp:lastModifiedBy>
  <cp:revision>202</cp:revision>
  <dcterms:created xsi:type="dcterms:W3CDTF">2013-09-03T13:03:01Z</dcterms:created>
  <dcterms:modified xsi:type="dcterms:W3CDTF">2015-05-18T21:45:37Z</dcterms:modified>
</cp:coreProperties>
</file>